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1A0476"/>
    <a:srgbClr val="009644"/>
    <a:srgbClr val="E44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274" y="1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flipH="1">
            <a:off x="2000250" y="0"/>
            <a:ext cx="4857750" cy="9906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16200000">
            <a:off x="-2952750" y="4953000"/>
            <a:ext cx="9906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ctrTitle"/>
          </p:nvPr>
        </p:nvSpPr>
        <p:spPr>
          <a:xfrm>
            <a:off x="2525151" y="770467"/>
            <a:ext cx="3829050" cy="4142909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5" name="サブタイトル 24"/>
          <p:cNvSpPr>
            <a:spLocks noGrp="1"/>
          </p:cNvSpPr>
          <p:nvPr>
            <p:ph type="subTitle" idx="1"/>
          </p:nvPr>
        </p:nvSpPr>
        <p:spPr>
          <a:xfrm>
            <a:off x="2515831" y="5113137"/>
            <a:ext cx="3836084" cy="1590692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4403418" y="9472589"/>
            <a:ext cx="1501848" cy="32774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>
          <a:xfrm>
            <a:off x="2114550" y="9472589"/>
            <a:ext cx="2195792" cy="3302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5910663" y="9470136"/>
            <a:ext cx="441252" cy="3302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14900" y="397158"/>
            <a:ext cx="1143000" cy="8452203"/>
          </a:xfrm>
        </p:spPr>
        <p:txBody>
          <a:bodyPr vert="eaVert" anchor="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6"/>
            <a:ext cx="4514850" cy="84522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182112" y="9472589"/>
            <a:ext cx="1501848" cy="327747"/>
          </a:xfrm>
        </p:spPr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42900" y="9470136"/>
            <a:ext cx="2743200" cy="330200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690872" y="9465733"/>
            <a:ext cx="441252" cy="3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0" y="4075987"/>
            <a:ext cx="4691616" cy="1967442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00100" y="2751667"/>
            <a:ext cx="4691616" cy="107395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3179" y="9470948"/>
            <a:ext cx="1501848" cy="32774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301519" y="9470948"/>
            <a:ext cx="2171700" cy="3302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050464" y="9468495"/>
            <a:ext cx="441252" cy="330200"/>
          </a:xfrm>
        </p:spPr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462280"/>
            <a:ext cx="5431536" cy="1651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2640330" cy="653750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134106" y="2311401"/>
            <a:ext cx="2640330" cy="653750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462280"/>
            <a:ext cx="5431536" cy="1651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8475133"/>
            <a:ext cx="2640330" cy="6604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3134106" y="8475133"/>
            <a:ext cx="2640330" cy="6604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42900" y="2472658"/>
            <a:ext cx="2640330" cy="594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134106" y="2472658"/>
            <a:ext cx="2640330" cy="594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462280"/>
            <a:ext cx="5431536" cy="1651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4423410" cy="1695027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342900" y="2162934"/>
            <a:ext cx="4423410" cy="870295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342900" y="3081867"/>
            <a:ext cx="5429250" cy="63147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rot="21240000">
            <a:off x="448477" y="1451188"/>
            <a:ext cx="3239645" cy="6229272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 rot="21420000">
            <a:off x="447530" y="1442735"/>
            <a:ext cx="3239645" cy="6229272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1824" y="1651000"/>
            <a:ext cx="2571750" cy="29718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041824" y="4743027"/>
            <a:ext cx="2571750" cy="27736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idx="1"/>
          </p:nvPr>
        </p:nvSpPr>
        <p:spPr>
          <a:xfrm>
            <a:off x="497762" y="1503670"/>
            <a:ext cx="3154680" cy="6075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 flipH="1">
            <a:off x="6115050" y="0"/>
            <a:ext cx="742950" cy="9906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342900" y="462280"/>
            <a:ext cx="5429250" cy="1651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idx="1"/>
          </p:nvPr>
        </p:nvSpPr>
        <p:spPr>
          <a:xfrm>
            <a:off x="342900" y="2324712"/>
            <a:ext cx="5429250" cy="70002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7" name="日付プレースホルダー 26"/>
          <p:cNvSpPr>
            <a:spLocks noGrp="1"/>
          </p:cNvSpPr>
          <p:nvPr>
            <p:ph type="dt" sz="half" idx="2"/>
          </p:nvPr>
        </p:nvSpPr>
        <p:spPr>
          <a:xfrm>
            <a:off x="3184452" y="9472589"/>
            <a:ext cx="1501848" cy="32774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8D49E3E-1460-4232-9391-6253039A1A18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42900" y="9472589"/>
            <a:ext cx="2743200" cy="3302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4"/>
          </p:nvPr>
        </p:nvSpPr>
        <p:spPr>
          <a:xfrm>
            <a:off x="4688586" y="9470136"/>
            <a:ext cx="441252" cy="3302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2A848B-E150-427A-8DD5-DA2A2F113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1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1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1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1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1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1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9505890"/>
            <a:ext cx="6858000" cy="40011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申込は　　月　　日（　）　　　</a:t>
            </a:r>
            <a:endParaRPr kumimoji="1" lang="ja-JP" altLang="en-US" sz="20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2" y="1136577"/>
            <a:ext cx="6449352" cy="6624736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sp>
        <p:nvSpPr>
          <p:cNvPr id="5" name="テキスト ボックス 4"/>
          <p:cNvSpPr txBox="1"/>
          <p:nvPr/>
        </p:nvSpPr>
        <p:spPr>
          <a:xfrm>
            <a:off x="246086" y="3864482"/>
            <a:ext cx="6381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ja-JP" altLang="en-US" sz="16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	</a:t>
            </a:r>
            <a:r>
              <a:rPr lang="ja-JP" altLang="en-US" sz="1600" dirty="0" smtClean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        </a:t>
            </a:r>
            <a:r>
              <a:rPr lang="ja-JP" altLang="en-US" sz="1600" b="1" dirty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	</a:t>
            </a:r>
            <a:r>
              <a:rPr lang="ja-JP" altLang="en-US" sz="1600" b="1" dirty="0" smtClean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　 </a:t>
            </a:r>
            <a:r>
              <a:rPr lang="ja-JP" altLang="en-US" sz="1600" dirty="0" smtClean="0">
                <a:latin typeface="ARゴシック体M" panose="020B0609010101010101" pitchFamily="49" charset="-128"/>
                <a:ea typeface="ARゴシック体M" panose="020B0609010101010101"/>
              </a:rPr>
              <a:t>演題 </a:t>
            </a:r>
            <a:r>
              <a:rPr lang="en-US" altLang="ja-JP" sz="1600" dirty="0" smtClean="0">
                <a:latin typeface="ARゴシック体M" panose="020B0609010101010101" pitchFamily="49" charset="-128"/>
                <a:ea typeface="ARゴシック体M" panose="020B0609010101010101"/>
              </a:rPr>
              <a:t>｢</a:t>
            </a:r>
            <a:r>
              <a:rPr lang="ja-JP" altLang="ja-JP" sz="1600" dirty="0" smtClean="0"/>
              <a:t>電子</a:t>
            </a:r>
            <a:r>
              <a:rPr lang="ja-JP" altLang="ja-JP" sz="1600" dirty="0"/>
              <a:t>で考える分子の構造や</a:t>
            </a:r>
            <a:r>
              <a:rPr lang="ja-JP" altLang="ja-JP" sz="1600" dirty="0" smtClean="0"/>
              <a:t>性質</a:t>
            </a:r>
            <a:r>
              <a:rPr lang="ja-JP" altLang="en-US" sz="1600" dirty="0" smtClean="0">
                <a:ea typeface="ARゴシック体M" panose="020B0609010101010101"/>
              </a:rPr>
              <a:t>」</a:t>
            </a:r>
            <a:endParaRPr lang="en-US" altLang="ja-JP" sz="1600" dirty="0" smtClean="0">
              <a:ea typeface="ARゴシック体M" panose="020B0609010101010101"/>
            </a:endParaRPr>
          </a:p>
          <a:p>
            <a:pPr>
              <a:tabLst>
                <a:tab pos="542925" algn="l"/>
              </a:tabLst>
            </a:pPr>
            <a:r>
              <a:rPr lang="ja-JP" altLang="en-US" sz="1600" dirty="0">
                <a:latin typeface="ARゴシック体M" panose="020B0609010101010101"/>
                <a:ea typeface="ARゴシック体M" panose="020B0609010101010101" pitchFamily="49" charset="-128"/>
              </a:rPr>
              <a:t>　</a:t>
            </a:r>
            <a:r>
              <a:rPr lang="ja-JP" altLang="en-US" sz="1600" dirty="0" smtClean="0">
                <a:latin typeface="ARゴシック体M" panose="020B0609010101010101"/>
                <a:ea typeface="ARゴシック体M" panose="020B0609010101010101" pitchFamily="49" charset="-128"/>
              </a:rPr>
              <a:t>　　　           </a:t>
            </a:r>
            <a:r>
              <a:rPr lang="ja-JP" altLang="en-US" sz="1600" dirty="0" smtClean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講師</a:t>
            </a:r>
            <a:r>
              <a:rPr lang="ja-JP" altLang="en-US" sz="1600" dirty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　横浜国立大学大学院環境情報</a:t>
            </a:r>
            <a:r>
              <a:rPr lang="ja-JP" altLang="en-US" sz="1600" dirty="0" smtClean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研究院</a:t>
            </a:r>
            <a:endParaRPr lang="en-US" altLang="ja-JP" sz="1600" dirty="0" smtClean="0">
              <a:latin typeface="ARゴシック体M" panose="020B0609010101010101" pitchFamily="49" charset="-128"/>
              <a:ea typeface="ARゴシック体M" panose="020B0609010101010101" pitchFamily="49" charset="-128"/>
            </a:endParaRPr>
          </a:p>
          <a:p>
            <a:pPr>
              <a:tabLst>
                <a:tab pos="542925" algn="l"/>
              </a:tabLst>
            </a:pPr>
            <a:r>
              <a:rPr lang="ja-JP" altLang="en-US" sz="1600" dirty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　</a:t>
            </a:r>
            <a:r>
              <a:rPr lang="ja-JP" altLang="en-US" sz="1600" dirty="0" smtClean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　　　　　　　　　　　</a:t>
            </a:r>
            <a:r>
              <a:rPr lang="ja-JP" altLang="en-US" sz="1600" dirty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 </a:t>
            </a:r>
            <a:r>
              <a:rPr lang="ja-JP" altLang="en-US" sz="1600" dirty="0" smtClean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  　         教授 </a:t>
            </a:r>
            <a:r>
              <a:rPr lang="ja-JP" altLang="en-US" sz="1600" dirty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松本真</a:t>
            </a:r>
            <a:r>
              <a:rPr lang="ja-JP" altLang="en-US" sz="1600" dirty="0" smtClean="0">
                <a:latin typeface="ARゴシック体M" panose="020B0609010101010101" pitchFamily="49" charset="-128"/>
                <a:ea typeface="ARゴシック体M" panose="020B0609010101010101" pitchFamily="49" charset="-128"/>
              </a:rPr>
              <a:t>哉　先生</a:t>
            </a:r>
            <a:endParaRPr lang="en-US" altLang="ja-JP" sz="1600" dirty="0" smtClean="0">
              <a:latin typeface="ARゴシック体M" panose="020B0609010101010101" pitchFamily="49" charset="-128"/>
              <a:ea typeface="ARゴシック体M" panose="020B0609010101010101" pitchFamily="49" charset="-128"/>
            </a:endParaRPr>
          </a:p>
          <a:p>
            <a:pPr>
              <a:tabLst>
                <a:tab pos="542925" algn="l"/>
              </a:tabLst>
            </a:pPr>
            <a:endParaRPr lang="en-US" altLang="ja-JP" sz="1600" dirty="0" smtClean="0">
              <a:latin typeface="ARゴシック体M" panose="020B0609010101010101" pitchFamily="49" charset="-128"/>
              <a:ea typeface="ARゴシック体M" panose="020B0609010101010101" pitchFamily="49" charset="-128"/>
            </a:endParaRPr>
          </a:p>
          <a:p>
            <a:r>
              <a:rPr lang="ja-JP" altLang="ja-JP" sz="1600" dirty="0" smtClean="0"/>
              <a:t>概要</a:t>
            </a:r>
            <a:r>
              <a:rPr lang="ja-JP" altLang="ja-JP" sz="1600" dirty="0"/>
              <a:t>案：今、皆さんは、化学の授業でいろいろな分子の構造や性質などを勉強</a:t>
            </a:r>
            <a:r>
              <a:rPr lang="ja-JP" altLang="ja-JP" sz="1600" dirty="0" smtClean="0"/>
              <a:t>されて</a:t>
            </a:r>
            <a:r>
              <a:rPr lang="ja-JP" altLang="ja-JP" sz="1600" dirty="0"/>
              <a:t>いると思います。その時に、ある分子の構造や性質のより詳しい内容に</a:t>
            </a:r>
            <a:r>
              <a:rPr lang="ja-JP" altLang="ja-JP" sz="1600" dirty="0" smtClean="0"/>
              <a:t>ついて</a:t>
            </a:r>
            <a:r>
              <a:rPr lang="ja-JP" altLang="ja-JP" sz="1600" dirty="0"/>
              <a:t>興味や疑問を持ったことは無いでしょうか？より詳しい内容について考える</a:t>
            </a:r>
            <a:r>
              <a:rPr lang="ja-JP" altLang="ja-JP" sz="1600" dirty="0" smtClean="0"/>
              <a:t>ため</a:t>
            </a:r>
            <a:r>
              <a:rPr lang="ja-JP" altLang="ja-JP" sz="1600" dirty="0"/>
              <a:t>には、高校で学ぶ電子殻の考え方に加え、電子の軌道を考える必要があります。</a:t>
            </a:r>
          </a:p>
          <a:p>
            <a:r>
              <a:rPr lang="ja-JP" altLang="ja-JP" sz="1600" dirty="0"/>
              <a:t>そしてその基礎となるのが、大学の理系学部に進学すると出会うことになる</a:t>
            </a:r>
            <a:r>
              <a:rPr lang="ja-JP" altLang="ja-JP" sz="1600" dirty="0" smtClean="0"/>
              <a:t>量子化学</a:t>
            </a:r>
            <a:r>
              <a:rPr lang="ja-JP" altLang="ja-JP" sz="1600" dirty="0"/>
              <a:t>です。本講習会では、過去の化学グランプリで出題された量子化学の問題</a:t>
            </a:r>
            <a:r>
              <a:rPr lang="ja-JP" altLang="ja-JP" sz="1600" dirty="0" smtClean="0"/>
              <a:t>を入口</a:t>
            </a:r>
            <a:r>
              <a:rPr lang="ja-JP" altLang="ja-JP" sz="1600" dirty="0"/>
              <a:t>として、分子の構造や性質を考えるための電子と軌道の話題、及び分子の</a:t>
            </a:r>
            <a:r>
              <a:rPr lang="ja-JP" altLang="ja-JP" sz="1600" dirty="0" smtClean="0"/>
              <a:t>性質</a:t>
            </a:r>
            <a:r>
              <a:rPr lang="ja-JP" altLang="ja-JP" sz="1600" dirty="0"/>
              <a:t>の一つである「色」と量子化学に焦点を当てて講義をしたいと思います。</a:t>
            </a:r>
          </a:p>
          <a:p>
            <a:pPr>
              <a:tabLst>
                <a:tab pos="542925" algn="l"/>
              </a:tabLst>
            </a:pPr>
            <a:endParaRPr lang="en-US" altLang="ja-JP" sz="1600" dirty="0">
              <a:latin typeface="ARゴシック体M" panose="020B0609010101010101" pitchFamily="49" charset="-128"/>
              <a:ea typeface="ARゴシック体M" panose="020B0609010101010101" pitchFamily="49" charset="-128"/>
            </a:endParaRPr>
          </a:p>
          <a:p>
            <a:pPr>
              <a:tabLst>
                <a:tab pos="1971675" algn="l"/>
              </a:tabLst>
            </a:pPr>
            <a:endParaRPr lang="en-US" altLang="ja-JP" sz="1200" dirty="0" smtClean="0">
              <a:latin typeface="ARゴシック体M" panose="020B0609010101010101" pitchFamily="49" charset="-128"/>
              <a:ea typeface="ARゴシック体M" panose="020B0609010101010101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23292" y="254425"/>
            <a:ext cx="6881292" cy="247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rIns="36000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914400" algn="l"/>
                <a:tab pos="1704975" algn="l"/>
              </a:tabLst>
            </a:pPr>
            <a:r>
              <a:rPr lang="ja-JP" alt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lang="en-US" altLang="ja-JP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</a:t>
            </a:r>
            <a:r>
              <a:rPr lang="ja-JP" alt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回</a:t>
            </a:r>
            <a:r>
              <a:rPr lang="ja-JP" altLang="en-US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化学</a:t>
            </a:r>
            <a:r>
              <a:rPr lang="ja-JP" alt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グランプリ</a:t>
            </a:r>
            <a:r>
              <a:rPr lang="en-US" altLang="ja-JP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/>
            </a:r>
            <a:br>
              <a:rPr lang="en-US" altLang="ja-JP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lang="ja-JP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チャレンジ</a:t>
            </a:r>
            <a:r>
              <a:rPr lang="ja-JP" alt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 </a:t>
            </a:r>
            <a:r>
              <a:rPr lang="en-US" altLang="ja-JP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2018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21964" y="7369873"/>
            <a:ext cx="6917428" cy="2141713"/>
          </a:xfrm>
          <a:prstGeom prst="rect">
            <a:avLst/>
          </a:prstGeom>
          <a:solidFill>
            <a:srgbClr val="92D050"/>
          </a:solidFill>
        </p:spPr>
        <p:txBody>
          <a:bodyPr wrap="square" tIns="108000" bIns="108000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kumimoji="1" lang="ja-JP" altLang="en-US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日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時</a:t>
            </a:r>
            <a:r>
              <a:rPr kumimoji="1"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平成</a:t>
            </a:r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３０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年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６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月</a:t>
            </a:r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９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日</a:t>
            </a:r>
            <a:r>
              <a:rPr kumimoji="1"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(</a:t>
            </a:r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土</a:t>
            </a:r>
            <a:r>
              <a:rPr kumimoji="1"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　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　　　　　　　　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受付１３：２０</a:t>
            </a:r>
            <a:endParaRPr kumimoji="1"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講義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１３：３０～１６：３０</a:t>
            </a:r>
            <a:endParaRPr kumimoji="1"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解散１６：４０</a:t>
            </a:r>
            <a:endParaRPr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200"/>
              </a:lnSpc>
            </a:pPr>
            <a:endParaRPr kumimoji="1"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場所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愛知県立一宮高等学校</a:t>
            </a:r>
            <a:endParaRPr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対象</a:t>
            </a:r>
            <a:r>
              <a:rPr kumimoji="1"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kumimoji="1"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化学に興味のある高校生、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教員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/>
            </a:r>
            <a:b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</a:b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	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化学グランプリ参加予定者</a:t>
            </a:r>
            <a:endParaRPr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200"/>
              </a:lnSpc>
            </a:pPr>
            <a:endParaRPr kumimoji="1" lang="en-US" altLang="ja-JP" sz="16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主催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	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ea typeface="ＪＳＰゴシック" panose="020B0600000101010101" pitchFamily="50" charset="-128"/>
              </a:rPr>
              <a:t>愛知県立一宮高等学校</a:t>
            </a:r>
            <a:endParaRPr kumimoji="1" lang="ja-JP" altLang="en-US" sz="16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+mn-ea"/>
              <a:ea typeface="ＪＳＰゴシック" panose="020B0600000101010101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0" y="17242"/>
            <a:ext cx="6926059" cy="337767"/>
          </a:xfrm>
          <a:prstGeom prst="rect">
            <a:avLst/>
          </a:prstGeom>
          <a:solidFill>
            <a:srgbClr val="92D050"/>
          </a:solidFill>
        </p:spPr>
        <p:txBody>
          <a:bodyPr wrap="square" tIns="72000" bIns="72000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ゴシック体M" panose="020B0609010101010101" pitchFamily="49" charset="-128"/>
                <a:ea typeface="ＪＳゴシック" panose="020B0609000101010101" pitchFamily="49" charset="-128"/>
              </a:rPr>
              <a:t> </a:t>
            </a:r>
            <a:r>
              <a:rPr lang="en-US" altLang="ja-JP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ゴシック体M" panose="020B0609010101010101" pitchFamily="49" charset="-128"/>
                <a:ea typeface="ＪＳゴシック" panose="020B0609000101010101" pitchFamily="49" charset="-128"/>
              </a:rPr>
              <a:t>	</a:t>
            </a:r>
            <a:endParaRPr kumimoji="1" lang="ja-JP" altLang="en-US" sz="14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ゴシック体M" panose="020B0609010101010101" pitchFamily="49" charset="-128"/>
              <a:ea typeface="ＪＳゴシック" panose="020B0609000101010101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0" y="2684670"/>
            <a:ext cx="1656184" cy="19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キュート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755</TotalTime>
  <Words>7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キュート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nakagawa</dc:creator>
  <cp:lastModifiedBy>sugimoto</cp:lastModifiedBy>
  <cp:revision>60</cp:revision>
  <cp:lastPrinted>2018-04-18T23:15:41Z</cp:lastPrinted>
  <dcterms:created xsi:type="dcterms:W3CDTF">2014-05-09T02:16:35Z</dcterms:created>
  <dcterms:modified xsi:type="dcterms:W3CDTF">2018-05-22T02:27:24Z</dcterms:modified>
</cp:coreProperties>
</file>